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7" r:id="rId2"/>
    <p:sldId id="295" r:id="rId3"/>
    <p:sldId id="296" r:id="rId4"/>
    <p:sldId id="261" r:id="rId5"/>
    <p:sldId id="258" r:id="rId6"/>
    <p:sldId id="259" r:id="rId7"/>
    <p:sldId id="260" r:id="rId8"/>
    <p:sldId id="262" r:id="rId9"/>
    <p:sldId id="263" r:id="rId10"/>
    <p:sldId id="265" r:id="rId11"/>
    <p:sldId id="293" r:id="rId12"/>
    <p:sldId id="292" r:id="rId13"/>
    <p:sldId id="294" r:id="rId14"/>
    <p:sldId id="266" r:id="rId15"/>
    <p:sldId id="279" r:id="rId16"/>
    <p:sldId id="288" r:id="rId17"/>
    <p:sldId id="269" r:id="rId18"/>
    <p:sldId id="270" r:id="rId19"/>
    <p:sldId id="271" r:id="rId20"/>
    <p:sldId id="268" r:id="rId21"/>
    <p:sldId id="283" r:id="rId22"/>
    <p:sldId id="286" r:id="rId23"/>
    <p:sldId id="281" r:id="rId24"/>
    <p:sldId id="278" r:id="rId25"/>
    <p:sldId id="280" r:id="rId26"/>
    <p:sldId id="284" r:id="rId27"/>
    <p:sldId id="285" r:id="rId28"/>
    <p:sldId id="297" r:id="rId29"/>
    <p:sldId id="298" r:id="rId30"/>
    <p:sldId id="299" r:id="rId31"/>
    <p:sldId id="300" r:id="rId32"/>
    <p:sldId id="301" r:id="rId33"/>
    <p:sldId id="302" r:id="rId34"/>
    <p:sldId id="304" r:id="rId35"/>
  </p:sldIdLst>
  <p:sldSz cx="9144000" cy="6858000" type="screen4x3"/>
  <p:notesSz cx="6867525" cy="99933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49" autoAdjust="0"/>
    <p:restoredTop sz="94660" autoAdjust="0"/>
  </p:normalViewPr>
  <p:slideViewPr>
    <p:cSldViewPr>
      <p:cViewPr>
        <p:scale>
          <a:sx n="66" d="100"/>
          <a:sy n="66" d="100"/>
        </p:scale>
        <p:origin x="-606" y="-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928" cy="499666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90008" y="0"/>
            <a:ext cx="2975928" cy="499666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r">
              <a:defRPr sz="1300"/>
            </a:lvl1pPr>
          </a:lstStyle>
          <a:p>
            <a:fld id="{2F454622-F707-47C6-B567-A641C9E7DE0F}" type="datetimeFigureOut">
              <a:rPr lang="es-ES" smtClean="0"/>
              <a:pPr/>
              <a:t>12/12/2014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91913"/>
            <a:ext cx="2975928" cy="499666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90008" y="9491913"/>
            <a:ext cx="2975928" cy="499666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r">
              <a:defRPr sz="1300"/>
            </a:lvl1pPr>
          </a:lstStyle>
          <a:p>
            <a:fld id="{30177E6F-26AF-49CB-80ED-A4EBC1EAC08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6563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9375" y="0"/>
            <a:ext cx="2976563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4FCE56-BD6E-434E-8783-3E3DCEB2E0E8}" type="datetimeFigureOut">
              <a:rPr lang="es-ES" smtClean="0"/>
              <a:pPr/>
              <a:t>12/12/2014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35038" y="749300"/>
            <a:ext cx="4997450" cy="3748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7388" y="4746625"/>
            <a:ext cx="5492750" cy="4497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91663"/>
            <a:ext cx="2976563" cy="500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9375" y="9491663"/>
            <a:ext cx="2976563" cy="500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30C825-E980-48DE-ACD0-9D919863DFF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0C825-E980-48DE-ACD0-9D919863DFF6}" type="slidenum">
              <a:rPr lang="es-ES" smtClean="0"/>
              <a:pPr/>
              <a:t>2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E50D-F10A-4985-91A3-D596F00851C5}" type="datetimeFigureOut">
              <a:rPr lang="es-ES" smtClean="0"/>
              <a:pPr/>
              <a:t>12/12/2014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36F47-1793-46B9-B3A6-206447EF485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E50D-F10A-4985-91A3-D596F00851C5}" type="datetimeFigureOut">
              <a:rPr lang="es-ES" smtClean="0"/>
              <a:pPr/>
              <a:t>12/12/2014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36F47-1793-46B9-B3A6-206447EF485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E50D-F10A-4985-91A3-D596F00851C5}" type="datetimeFigureOut">
              <a:rPr lang="es-ES" smtClean="0"/>
              <a:pPr/>
              <a:t>12/12/2014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36F47-1793-46B9-B3A6-206447EF485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E50D-F10A-4985-91A3-D596F00851C5}" type="datetimeFigureOut">
              <a:rPr lang="es-ES" smtClean="0"/>
              <a:pPr/>
              <a:t>12/12/2014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36F47-1793-46B9-B3A6-206447EF485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E50D-F10A-4985-91A3-D596F00851C5}" type="datetimeFigureOut">
              <a:rPr lang="es-ES" smtClean="0"/>
              <a:pPr/>
              <a:t>12/12/2014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36F47-1793-46B9-B3A6-206447EF485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E50D-F10A-4985-91A3-D596F00851C5}" type="datetimeFigureOut">
              <a:rPr lang="es-ES" smtClean="0"/>
              <a:pPr/>
              <a:t>12/12/2014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36F47-1793-46B9-B3A6-206447EF485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E50D-F10A-4985-91A3-D596F00851C5}" type="datetimeFigureOut">
              <a:rPr lang="es-ES" smtClean="0"/>
              <a:pPr/>
              <a:t>12/12/2014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36F47-1793-46B9-B3A6-206447EF485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E50D-F10A-4985-91A3-D596F00851C5}" type="datetimeFigureOut">
              <a:rPr lang="es-ES" smtClean="0"/>
              <a:pPr/>
              <a:t>12/12/2014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36F47-1793-46B9-B3A6-206447EF485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E50D-F10A-4985-91A3-D596F00851C5}" type="datetimeFigureOut">
              <a:rPr lang="es-ES" smtClean="0"/>
              <a:pPr/>
              <a:t>12/12/2014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36F47-1793-46B9-B3A6-206447EF485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E50D-F10A-4985-91A3-D596F00851C5}" type="datetimeFigureOut">
              <a:rPr lang="es-ES" smtClean="0"/>
              <a:pPr/>
              <a:t>12/12/2014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36F47-1793-46B9-B3A6-206447EF485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E50D-F10A-4985-91A3-D596F00851C5}" type="datetimeFigureOut">
              <a:rPr lang="es-ES" smtClean="0"/>
              <a:pPr/>
              <a:t>12/12/2014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36F47-1793-46B9-B3A6-206447EF485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6E50D-F10A-4985-91A3-D596F00851C5}" type="datetimeFigureOut">
              <a:rPr lang="es-ES" smtClean="0"/>
              <a:pPr/>
              <a:t>12/12/2014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36F47-1793-46B9-B3A6-206447EF485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NUL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NUL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NUL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Varanda_(1)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5900" r="2751"/>
          <a:stretch>
            <a:fillRect/>
          </a:stretch>
        </p:blipFill>
        <p:spPr>
          <a:xfrm>
            <a:off x="0" y="0"/>
            <a:ext cx="91437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Rectángulo"/>
          <p:cNvSpPr/>
          <p:nvPr/>
        </p:nvSpPr>
        <p:spPr>
          <a:xfrm>
            <a:off x="611560" y="1484784"/>
            <a:ext cx="806489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" sz="2400" smtClean="0">
                <a:solidFill>
                  <a:schemeClr val="tx2"/>
                </a:solidFill>
                <a:latin typeface="Tekton Pro Ext" pitchFamily="34" charset="0"/>
              </a:rPr>
              <a:t>Programa de</a:t>
            </a:r>
            <a:r>
              <a:rPr lang="es-ES" sz="2400" u="sng" smtClean="0">
                <a:solidFill>
                  <a:schemeClr val="tx2"/>
                </a:solidFill>
                <a:latin typeface="Tekton Pro Ext" pitchFamily="34" charset="0"/>
              </a:rPr>
              <a:t> </a:t>
            </a:r>
          </a:p>
          <a:p>
            <a:pPr>
              <a:lnSpc>
                <a:spcPct val="200000"/>
              </a:lnSpc>
            </a:pPr>
            <a:endParaRPr lang="es-ES" sz="2400" u="sng" smtClean="0">
              <a:solidFill>
                <a:schemeClr val="tx2"/>
              </a:solidFill>
              <a:latin typeface="Tekton Pro Ext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s-ES" sz="2800" smtClean="0">
                <a:solidFill>
                  <a:schemeClr val="tx2"/>
                </a:solidFill>
                <a:latin typeface="Tekton Pro Ext" pitchFamily="34" charset="0"/>
              </a:rPr>
              <a:t>MODIFICACIÓN EXPOSITIVA</a:t>
            </a:r>
          </a:p>
          <a:p>
            <a:pPr algn="ctr">
              <a:lnSpc>
                <a:spcPct val="150000"/>
              </a:lnSpc>
            </a:pPr>
            <a:r>
              <a:rPr lang="es-ES" sz="2800" smtClean="0">
                <a:solidFill>
                  <a:schemeClr val="tx2"/>
                </a:solidFill>
                <a:latin typeface="Tekton Pro Ext" pitchFamily="34" charset="0"/>
              </a:rPr>
              <a:t>DA SALA 7 DO MUSEO PROVINCIAL</a:t>
            </a:r>
          </a:p>
          <a:p>
            <a:pPr algn="ctr">
              <a:lnSpc>
                <a:spcPct val="150000"/>
              </a:lnSpc>
            </a:pPr>
            <a:r>
              <a:rPr lang="es-ES" sz="2800" smtClean="0">
                <a:solidFill>
                  <a:schemeClr val="tx2"/>
                </a:solidFill>
                <a:latin typeface="Tekton Pro Ext" pitchFamily="34" charset="0"/>
              </a:rPr>
              <a:t>DE LUGO</a:t>
            </a:r>
          </a:p>
          <a:p>
            <a:pPr algn="ctr">
              <a:lnSpc>
                <a:spcPct val="150000"/>
              </a:lnSpc>
            </a:pPr>
            <a:endParaRPr lang="es-ES" sz="2800" smtClean="0">
              <a:latin typeface="Tekton Pro Ext" pitchFamily="34" charset="0"/>
            </a:endParaRPr>
          </a:p>
          <a:p>
            <a:pPr algn="ctr">
              <a:lnSpc>
                <a:spcPct val="150000"/>
              </a:lnSpc>
            </a:pPr>
            <a:endParaRPr lang="es-ES" sz="2800" b="1">
              <a:solidFill>
                <a:schemeClr val="tx2"/>
              </a:solidFill>
              <a:latin typeface="Tekton Pro Ext" pitchFamily="34" charset="0"/>
            </a:endParaRPr>
          </a:p>
        </p:txBody>
      </p:sp>
    </p:spTree>
  </p:cSld>
  <p:clrMapOvr>
    <a:masterClrMapping/>
  </p:clrMapOvr>
  <p:transition spd="slow">
    <p:sndAc>
      <p:stSnd>
        <p:snd r:embed="rId2" name="01 Pista 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MOSAICO002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10000"/>
          </a:blip>
          <a:srcRect t="22113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827584" y="908720"/>
            <a:ext cx="77768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u="sng" smtClean="0"/>
              <a:t>Técnicos restauradores:</a:t>
            </a:r>
          </a:p>
          <a:p>
            <a:endParaRPr lang="es-ES" sz="1600" u="sng" smtClean="0"/>
          </a:p>
          <a:p>
            <a:r>
              <a:rPr lang="es-ES" sz="1600" smtClean="0"/>
              <a:t>	</a:t>
            </a:r>
            <a:r>
              <a:rPr lang="es-ES" sz="1600" b="1" smtClean="0"/>
              <a:t>Miguel Ángel López Marcos</a:t>
            </a:r>
          </a:p>
          <a:p>
            <a:r>
              <a:rPr lang="es-ES" sz="1600" b="1" smtClean="0"/>
              <a:t>	Pablo López González</a:t>
            </a:r>
          </a:p>
          <a:p>
            <a:endParaRPr lang="es-ES" sz="1600" smtClean="0"/>
          </a:p>
          <a:p>
            <a:r>
              <a:rPr lang="es-ES" sz="1600" u="sng" smtClean="0"/>
              <a:t>Técnicos arqueólogos:</a:t>
            </a:r>
          </a:p>
          <a:p>
            <a:endParaRPr lang="es-ES" sz="1600" u="sng" smtClean="0"/>
          </a:p>
          <a:p>
            <a:r>
              <a:rPr lang="es-ES" sz="1600" smtClean="0"/>
              <a:t>	</a:t>
            </a:r>
            <a:r>
              <a:rPr lang="es-ES" sz="1600" b="1" smtClean="0"/>
              <a:t>Luís Francisco López González</a:t>
            </a:r>
          </a:p>
          <a:p>
            <a:r>
              <a:rPr lang="es-ES" sz="1600" b="1" smtClean="0"/>
              <a:t>	José Manuel Acebo Juárez</a:t>
            </a:r>
          </a:p>
          <a:p>
            <a:endParaRPr lang="es-ES" sz="1600" b="1" smtClean="0"/>
          </a:p>
          <a:p>
            <a:endParaRPr lang="es-ES" sz="1600" b="1" smtClean="0"/>
          </a:p>
          <a:p>
            <a:endParaRPr lang="es-ES" sz="1600" b="1" smtClean="0"/>
          </a:p>
          <a:p>
            <a:endParaRPr lang="es-ES" sz="1600" b="1" smtClean="0"/>
          </a:p>
          <a:p>
            <a:endParaRPr lang="es-ES" sz="1600" b="1" smtClean="0"/>
          </a:p>
          <a:p>
            <a:r>
              <a:rPr lang="es-ES" sz="1600" u="sng" smtClean="0"/>
              <a:t>Traballos de Arqueoloxía, Restauración e Posta en Valor do Patrimonio Cultural:</a:t>
            </a:r>
          </a:p>
        </p:txBody>
      </p:sp>
      <p:pic>
        <p:nvPicPr>
          <p:cNvPr id="4098" name="Picture 2" descr="Terra Arqueos | Arquelogía y Restauración del Patrimoni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797152"/>
            <a:ext cx="3095625" cy="8382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Cata de limpieza Panel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556792"/>
            <a:ext cx="3960440" cy="2971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4 Imagen" descr="proceso engasado detal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3429000"/>
            <a:ext cx="3614115" cy="2709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5 Rectángulo"/>
          <p:cNvSpPr/>
          <p:nvPr/>
        </p:nvSpPr>
        <p:spPr>
          <a:xfrm>
            <a:off x="0" y="404664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2400" b="1" smtClean="0">
                <a:solidFill>
                  <a:schemeClr val="tx2"/>
                </a:solidFill>
                <a:latin typeface="Tempus Sans ITC" pitchFamily="82" charset="0"/>
              </a:rPr>
              <a:t>EXECUCIÓN</a:t>
            </a:r>
            <a:endParaRPr lang="es-ES" sz="2400" b="1">
              <a:solidFill>
                <a:schemeClr val="tx2"/>
              </a:solidFill>
              <a:latin typeface="Tempus Sans ITC" pitchFamily="82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644008" y="170080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mtClean="0">
                <a:solidFill>
                  <a:schemeClr val="tx2"/>
                </a:solidFill>
                <a:latin typeface="Tekton Pro Ext" pitchFamily="34" charset="0"/>
              </a:rPr>
              <a:t>Cata de limpeza</a:t>
            </a:r>
            <a:endParaRPr lang="es-ES">
              <a:solidFill>
                <a:schemeClr val="tx2"/>
              </a:solidFill>
              <a:latin typeface="Tekton Pro Ext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763688" y="5733256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mtClean="0">
                <a:solidFill>
                  <a:schemeClr val="tx2"/>
                </a:solidFill>
                <a:latin typeface="Tekton Pro Ext" pitchFamily="34" charset="0"/>
              </a:rPr>
              <a:t>Engasado</a:t>
            </a:r>
            <a:endParaRPr lang="es-ES">
              <a:solidFill>
                <a:schemeClr val="tx2"/>
              </a:solidFill>
              <a:latin typeface="Tekton Pro Ext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detalle cemento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3212976"/>
            <a:ext cx="3974068" cy="2979657"/>
          </a:xfrm>
          <a:prstGeom prst="rect">
            <a:avLst/>
          </a:prstGeom>
        </p:spPr>
      </p:pic>
      <p:pic>
        <p:nvPicPr>
          <p:cNvPr id="6" name="5 Imagen" descr="detalle cemento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620688"/>
            <a:ext cx="4934809" cy="36999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8 CuadroTexto"/>
          <p:cNvSpPr txBox="1"/>
          <p:nvPr/>
        </p:nvSpPr>
        <p:spPr>
          <a:xfrm>
            <a:off x="5724128" y="836712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mtClean="0">
                <a:solidFill>
                  <a:schemeClr val="tx2"/>
                </a:solidFill>
                <a:latin typeface="Tekton Pro Ext" pitchFamily="34" charset="0"/>
              </a:rPr>
              <a:t>Detalle do cemento existente entre as teselas</a:t>
            </a:r>
            <a:endParaRPr lang="es-ES">
              <a:solidFill>
                <a:schemeClr val="tx2"/>
              </a:solidFill>
              <a:latin typeface="Tekton Pro Ext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331640" y="5517232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mtClean="0">
                <a:solidFill>
                  <a:schemeClr val="tx2"/>
                </a:solidFill>
                <a:latin typeface="Tekton Pro Ext" pitchFamily="34" charset="0"/>
              </a:rPr>
              <a:t>Detalle do soporte do cemento</a:t>
            </a:r>
            <a:endParaRPr lang="es-ES">
              <a:solidFill>
                <a:schemeClr val="tx2"/>
              </a:solidFill>
              <a:latin typeface="Tekton Pro Ext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corte morter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4896544" cy="3671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4 Imagen" descr="retirada de mortero general2.jpg"/>
          <p:cNvPicPr>
            <a:picLocks noChangeAspect="1"/>
          </p:cNvPicPr>
          <p:nvPr/>
        </p:nvPicPr>
        <p:blipFill>
          <a:blip r:embed="rId3" cstate="print"/>
          <a:srcRect l="4079" t="8160"/>
          <a:stretch>
            <a:fillRect/>
          </a:stretch>
        </p:blipFill>
        <p:spPr>
          <a:xfrm>
            <a:off x="5004048" y="3717032"/>
            <a:ext cx="3386995" cy="2431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5 CuadroTexto"/>
          <p:cNvSpPr txBox="1"/>
          <p:nvPr/>
        </p:nvSpPr>
        <p:spPr>
          <a:xfrm>
            <a:off x="755576" y="5157192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mtClean="0">
                <a:solidFill>
                  <a:schemeClr val="tx2"/>
                </a:solidFill>
                <a:latin typeface="Tekton Pro Ext" pitchFamily="34" charset="0"/>
              </a:rPr>
              <a:t>Cortado do morteiro para a súa posterior eliminación</a:t>
            </a:r>
            <a:endParaRPr lang="es-ES">
              <a:solidFill>
                <a:schemeClr val="tx2"/>
              </a:solidFill>
              <a:latin typeface="Tekton Pro Ext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1 Imagen" descr="retirada de mortero general2.jpg"/>
          <p:cNvPicPr>
            <a:picLocks noChangeAspect="1"/>
          </p:cNvPicPr>
          <p:nvPr/>
        </p:nvPicPr>
        <p:blipFill>
          <a:blip r:embed="rId2" cstate="print"/>
          <a:srcRect l="2326" t="9305" b="3847"/>
          <a:stretch>
            <a:fillRect/>
          </a:stretch>
        </p:blipFill>
        <p:spPr>
          <a:xfrm>
            <a:off x="755576" y="2420888"/>
            <a:ext cx="3564396" cy="23762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3 Marcador de contenido" descr="Pablo pintand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2420888"/>
            <a:ext cx="3564397" cy="23762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14 CuadroTexto"/>
          <p:cNvSpPr txBox="1"/>
          <p:nvPr/>
        </p:nvSpPr>
        <p:spPr>
          <a:xfrm>
            <a:off x="467544" y="980728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mtClean="0">
                <a:solidFill>
                  <a:schemeClr val="tx2"/>
                </a:solidFill>
                <a:latin typeface="Tekton Pro Ext" pitchFamily="34" charset="0"/>
              </a:rPr>
              <a:t>Eliminación do morteiro baixo as teselas e montaxe</a:t>
            </a:r>
          </a:p>
          <a:p>
            <a:pPr algn="ctr"/>
            <a:r>
              <a:rPr lang="pt-BR" smtClean="0">
                <a:solidFill>
                  <a:schemeClr val="tx2"/>
                </a:solidFill>
                <a:latin typeface="Tekton Pro Ext" pitchFamily="34" charset="0"/>
              </a:rPr>
              <a:t>do mosaico sobre panel de aerolam</a:t>
            </a:r>
            <a:endParaRPr lang="es-ES">
              <a:solidFill>
                <a:schemeClr val="tx2"/>
              </a:solidFill>
              <a:latin typeface="Tekton Pro Ext" pitchFamily="34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0" y="530120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mtClean="0">
                <a:solidFill>
                  <a:schemeClr val="tx2"/>
                </a:solidFill>
                <a:latin typeface="Tekton Pro Ext" pitchFamily="34" charset="0"/>
              </a:rPr>
              <a:t>Reintegración de lagoas con morteiros de cal hidráulico</a:t>
            </a:r>
            <a:endParaRPr lang="es-ES">
              <a:solidFill>
                <a:schemeClr val="tx2"/>
              </a:solidFill>
              <a:latin typeface="Tekton Pro Ext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Final panel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5857" y="2332548"/>
            <a:ext cx="5400600" cy="4008693"/>
          </a:xfrm>
          <a:prstGeom prst="rect">
            <a:avLst/>
          </a:prstGeom>
        </p:spPr>
      </p:pic>
      <p:pic>
        <p:nvPicPr>
          <p:cNvPr id="5" name="4 Imagen" descr="BATITALES.jpg"/>
          <p:cNvPicPr>
            <a:picLocks noChangeAspect="1"/>
          </p:cNvPicPr>
          <p:nvPr/>
        </p:nvPicPr>
        <p:blipFill>
          <a:blip r:embed="rId3" cstate="print"/>
          <a:srcRect l="4725" t="5860" r="4556" b="6234"/>
          <a:stretch>
            <a:fillRect/>
          </a:stretch>
        </p:blipFill>
        <p:spPr>
          <a:xfrm>
            <a:off x="539552" y="476672"/>
            <a:ext cx="2952328" cy="1845205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3851920" y="908720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mtClean="0">
                <a:latin typeface="Tempus Sans ITC" pitchFamily="82" charset="0"/>
              </a:rPr>
              <a:t>Consolidación e recomposición a escala do fragmento do deus Océano</a:t>
            </a:r>
            <a:endParaRPr lang="es-ES" b="1">
              <a:latin typeface="Tempus Sans ITC" pitchFamily="82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Final panel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4" y="2564904"/>
            <a:ext cx="5178749" cy="3793866"/>
          </a:xfrm>
          <a:prstGeom prst="rect">
            <a:avLst/>
          </a:prstGeom>
        </p:spPr>
      </p:pic>
      <p:pic>
        <p:nvPicPr>
          <p:cNvPr id="5" name="4 Imagen" descr="BATITALES 2.jpg"/>
          <p:cNvPicPr>
            <a:picLocks noChangeAspect="1"/>
          </p:cNvPicPr>
          <p:nvPr/>
        </p:nvPicPr>
        <p:blipFill>
          <a:blip r:embed="rId3" cstate="print"/>
          <a:srcRect l="1806" t="2377" r="2751" b="3737"/>
          <a:stretch>
            <a:fillRect/>
          </a:stretch>
        </p:blipFill>
        <p:spPr>
          <a:xfrm>
            <a:off x="539552" y="476672"/>
            <a:ext cx="3024336" cy="2066129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3851920" y="908720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mtClean="0">
                <a:latin typeface="Tempus Sans ITC" pitchFamily="82" charset="0"/>
              </a:rPr>
              <a:t>Antes e despois do fragmento</a:t>
            </a:r>
          </a:p>
          <a:p>
            <a:r>
              <a:rPr lang="es-ES" b="1" smtClean="0">
                <a:latin typeface="Tempus Sans ITC" pitchFamily="82" charset="0"/>
              </a:rPr>
              <a:t>de composición xeométrica</a:t>
            </a:r>
          </a:p>
          <a:p>
            <a:r>
              <a:rPr lang="es-ES" b="1" smtClean="0">
                <a:latin typeface="Tempus Sans ITC" pitchFamily="82" charset="0"/>
              </a:rPr>
              <a:t>de círculos secantes.</a:t>
            </a:r>
            <a:endParaRPr lang="es-ES" b="1">
              <a:latin typeface="Tempus Sans ITC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Catalogacion6\compartido\Mosaicos_Batitales\Mosaicos_Batitales (17).JPG"/>
          <p:cNvPicPr>
            <a:picLocks noChangeAspect="1" noChangeArrowheads="1"/>
          </p:cNvPicPr>
          <p:nvPr/>
        </p:nvPicPr>
        <p:blipFill>
          <a:blip r:embed="rId2" cstate="print"/>
          <a:srcRect l="3342" r="5901"/>
          <a:stretch>
            <a:fillRect/>
          </a:stretch>
        </p:blipFill>
        <p:spPr bwMode="auto">
          <a:xfrm>
            <a:off x="0" y="0"/>
            <a:ext cx="9336188" cy="6858000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6767736" y="3789040"/>
            <a:ext cx="237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smtClean="0">
                <a:solidFill>
                  <a:schemeClr val="bg1"/>
                </a:solidFill>
                <a:latin typeface="Tempus Sans ITC" pitchFamily="82" charset="0"/>
              </a:rPr>
              <a:t>Montaxe  dos</a:t>
            </a:r>
          </a:p>
          <a:p>
            <a:r>
              <a:rPr lang="es-ES" sz="2000" b="1" smtClean="0">
                <a:solidFill>
                  <a:schemeClr val="bg1"/>
                </a:solidFill>
                <a:latin typeface="Tempus Sans ITC" pitchFamily="82" charset="0"/>
              </a:rPr>
              <a:t>novos soportes</a:t>
            </a:r>
          </a:p>
          <a:p>
            <a:r>
              <a:rPr lang="es-ES" sz="2000" b="1" smtClean="0">
                <a:solidFill>
                  <a:schemeClr val="bg1"/>
                </a:solidFill>
                <a:latin typeface="Tempus Sans ITC" pitchFamily="82" charset="0"/>
              </a:rPr>
              <a:t>na sala 7</a:t>
            </a:r>
            <a:endParaRPr lang="es-ES" sz="2000" b="1">
              <a:solidFill>
                <a:schemeClr val="bg1"/>
              </a:solidFill>
              <a:latin typeface="Tempus Sans ITC" pitchFamily="82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Catalogacion6\compartido\Mosaicos_Batitales\Mosaicos_Batitales (19).JPG"/>
          <p:cNvPicPr>
            <a:picLocks noChangeAspect="1" noChangeArrowheads="1"/>
          </p:cNvPicPr>
          <p:nvPr/>
        </p:nvPicPr>
        <p:blipFill>
          <a:blip r:embed="rId2" cstate="print"/>
          <a:srcRect r="9838"/>
          <a:stretch>
            <a:fillRect/>
          </a:stretch>
        </p:blipFill>
        <p:spPr bwMode="auto">
          <a:xfrm>
            <a:off x="-36512" y="0"/>
            <a:ext cx="927496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Catalogacion6\compartido\Mosaicos_Batitales\Mosaicos_Batitales (22).jpg"/>
          <p:cNvPicPr>
            <a:picLocks noChangeAspect="1" noChangeArrowheads="1"/>
          </p:cNvPicPr>
          <p:nvPr/>
        </p:nvPicPr>
        <p:blipFill>
          <a:blip r:embed="rId2" cstate="print"/>
          <a:srcRect l="5472" t="1449" r="4022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Varanda_(4)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03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3 Rectángulo"/>
          <p:cNvSpPr/>
          <p:nvPr/>
        </p:nvSpPr>
        <p:spPr>
          <a:xfrm>
            <a:off x="827584" y="908720"/>
            <a:ext cx="784887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s-ES" sz="2800" spc="30" smtClean="0">
              <a:solidFill>
                <a:schemeClr val="tx2">
                  <a:lumMod val="75000"/>
                </a:schemeClr>
              </a:solidFill>
              <a:latin typeface="Tekton Pro Ext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s-ES" sz="2000" spc="30" smtClean="0">
                <a:solidFill>
                  <a:schemeClr val="tx2">
                    <a:lumMod val="75000"/>
                  </a:schemeClr>
                </a:solidFill>
                <a:latin typeface="Tekton Pro Ext" pitchFamily="34" charset="0"/>
              </a:rPr>
              <a:t>  Proxecto de restauración dos mosaicos de</a:t>
            </a:r>
          </a:p>
          <a:p>
            <a:r>
              <a:rPr lang="es-ES" sz="2000" spc="30" smtClean="0">
                <a:solidFill>
                  <a:schemeClr val="tx2">
                    <a:lumMod val="75000"/>
                  </a:schemeClr>
                </a:solidFill>
                <a:latin typeface="Tekton Pro Ext" pitchFamily="34" charset="0"/>
              </a:rPr>
              <a:t>     Batitales.</a:t>
            </a:r>
          </a:p>
          <a:p>
            <a:pPr>
              <a:buFont typeface="Wingdings" pitchFamily="2" charset="2"/>
              <a:buChar char="ü"/>
            </a:pPr>
            <a:endParaRPr lang="es-ES" sz="2000" spc="30" smtClean="0">
              <a:solidFill>
                <a:schemeClr val="tx2">
                  <a:lumMod val="75000"/>
                </a:schemeClr>
              </a:solidFill>
              <a:latin typeface="Tekton Pro Ext" pitchFamily="34" charset="0"/>
            </a:endParaRPr>
          </a:p>
          <a:p>
            <a:pPr>
              <a:buFont typeface="Wingdings" pitchFamily="2" charset="2"/>
              <a:buChar char="ü"/>
            </a:pPr>
            <a:endParaRPr lang="es-ES" sz="2000" spc="30" smtClean="0">
              <a:solidFill>
                <a:schemeClr val="tx2">
                  <a:lumMod val="75000"/>
                </a:schemeClr>
              </a:solidFill>
              <a:latin typeface="Tekton Pro Ext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s-ES" sz="2000" spc="30" smtClean="0">
                <a:solidFill>
                  <a:schemeClr val="tx2">
                    <a:lumMod val="75000"/>
                  </a:schemeClr>
                </a:solidFill>
                <a:latin typeface="Tekton Pro Ext" pitchFamily="34" charset="0"/>
              </a:rPr>
              <a:t>  Proxecto de reforma expositiva da escultura romana.</a:t>
            </a:r>
          </a:p>
          <a:p>
            <a:pPr>
              <a:buFont typeface="Wingdings" pitchFamily="2" charset="2"/>
              <a:buChar char="ü"/>
            </a:pPr>
            <a:endParaRPr lang="es-ES" sz="2000" spc="30" smtClean="0">
              <a:solidFill>
                <a:schemeClr val="tx2">
                  <a:lumMod val="75000"/>
                </a:schemeClr>
              </a:solidFill>
              <a:latin typeface="Tekton Pro Ext" pitchFamily="34" charset="0"/>
            </a:endParaRPr>
          </a:p>
          <a:p>
            <a:pPr>
              <a:buFont typeface="Wingdings" pitchFamily="2" charset="2"/>
              <a:buChar char="ü"/>
            </a:pPr>
            <a:endParaRPr lang="es-ES" sz="2000" spc="30" smtClean="0">
              <a:solidFill>
                <a:schemeClr val="tx2">
                  <a:lumMod val="75000"/>
                </a:schemeClr>
              </a:solidFill>
              <a:latin typeface="Tekton Pro Ext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s-ES" sz="2000" spc="30" smtClean="0">
                <a:solidFill>
                  <a:schemeClr val="tx2">
                    <a:lumMod val="75000"/>
                  </a:schemeClr>
                </a:solidFill>
                <a:latin typeface="Tekton Pro Ext" pitchFamily="34" charset="0"/>
              </a:rPr>
              <a:t>  Proxecto de mellora da varanda dos mosaicos de </a:t>
            </a:r>
          </a:p>
          <a:p>
            <a:r>
              <a:rPr lang="es-ES" sz="2000" spc="30" smtClean="0">
                <a:solidFill>
                  <a:schemeClr val="tx2">
                    <a:lumMod val="75000"/>
                  </a:schemeClr>
                </a:solidFill>
                <a:latin typeface="Tekton Pro Ext" pitchFamily="34" charset="0"/>
              </a:rPr>
              <a:t>     Armañá.</a:t>
            </a:r>
          </a:p>
          <a:p>
            <a:pPr>
              <a:buFont typeface="Wingdings" pitchFamily="2" charset="2"/>
              <a:buChar char="ü"/>
            </a:pPr>
            <a:endParaRPr lang="es-ES" sz="2000" spc="30" smtClean="0">
              <a:solidFill>
                <a:schemeClr val="tx2">
                  <a:lumMod val="75000"/>
                </a:schemeClr>
              </a:solidFill>
              <a:latin typeface="Tekton Pro Ext" pitchFamily="34" charset="0"/>
            </a:endParaRPr>
          </a:p>
          <a:p>
            <a:pPr>
              <a:buFont typeface="Wingdings" pitchFamily="2" charset="2"/>
              <a:buChar char="ü"/>
            </a:pPr>
            <a:endParaRPr lang="es-ES" sz="2000" spc="30" smtClean="0">
              <a:solidFill>
                <a:schemeClr val="tx2">
                  <a:lumMod val="75000"/>
                </a:schemeClr>
              </a:solidFill>
              <a:latin typeface="Tekton Pro Ext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s-ES" sz="2000" spc="30" smtClean="0">
                <a:solidFill>
                  <a:schemeClr val="tx2">
                    <a:lumMod val="75000"/>
                  </a:schemeClr>
                </a:solidFill>
                <a:latin typeface="Tekton Pro Ext" pitchFamily="34" charset="0"/>
              </a:rPr>
              <a:t>  Proxecto de accesibilidade e contextualización </a:t>
            </a:r>
          </a:p>
          <a:p>
            <a:r>
              <a:rPr lang="es-ES" sz="2000" spc="30" smtClean="0">
                <a:solidFill>
                  <a:schemeClr val="tx2">
                    <a:lumMod val="75000"/>
                  </a:schemeClr>
                </a:solidFill>
                <a:latin typeface="Tekton Pro Ext" pitchFamily="34" charset="0"/>
              </a:rPr>
              <a:t>     didáctica das pezas.</a:t>
            </a:r>
          </a:p>
          <a:p>
            <a:pPr algn="ctr">
              <a:lnSpc>
                <a:spcPct val="150000"/>
              </a:lnSpc>
            </a:pPr>
            <a:endParaRPr lang="es-ES" sz="2800" b="1">
              <a:solidFill>
                <a:schemeClr val="tx2"/>
              </a:solidFill>
              <a:latin typeface="Tekton Pro Ex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Reubicación_sala_mosaicos (2)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289" r="3511"/>
          <a:stretch>
            <a:fillRect/>
          </a:stretch>
        </p:blipFill>
        <p:spPr>
          <a:xfrm>
            <a:off x="0" y="0"/>
            <a:ext cx="912081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Rectángulo"/>
          <p:cNvSpPr/>
          <p:nvPr/>
        </p:nvSpPr>
        <p:spPr>
          <a:xfrm>
            <a:off x="0" y="2060848"/>
            <a:ext cx="94685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4000" b="1" smtClean="0">
                <a:solidFill>
                  <a:schemeClr val="tx2"/>
                </a:solidFill>
                <a:latin typeface="Tempus Sans ITC" pitchFamily="82" charset="0"/>
              </a:rPr>
              <a:t>2. Proxecto de reforma expositiva</a:t>
            </a:r>
          </a:p>
          <a:p>
            <a:pPr algn="ctr">
              <a:lnSpc>
                <a:spcPct val="150000"/>
              </a:lnSpc>
            </a:pPr>
            <a:r>
              <a:rPr lang="es-ES" sz="4000" b="1" smtClean="0">
                <a:solidFill>
                  <a:schemeClr val="tx2"/>
                </a:solidFill>
                <a:latin typeface="Tempus Sans ITC" pitchFamily="82" charset="0"/>
              </a:rPr>
              <a:t>da escultura romana</a:t>
            </a: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3 Imagen" descr="Reubicación_sala_mosaicos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548680"/>
            <a:ext cx="3528392" cy="2352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2 Imagen" descr="Reubicación_sala_mosaicos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2564904"/>
            <a:ext cx="5652120" cy="3768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5 CuadroTexto"/>
          <p:cNvSpPr txBox="1"/>
          <p:nvPr/>
        </p:nvSpPr>
        <p:spPr>
          <a:xfrm>
            <a:off x="4427984" y="8367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mtClean="0">
                <a:solidFill>
                  <a:srgbClr val="FFFF00"/>
                </a:solidFill>
                <a:latin typeface="Tempus Sans ITC" pitchFamily="82" charset="0"/>
              </a:rPr>
              <a:t>Antes</a:t>
            </a:r>
            <a:endParaRPr lang="es-ES" b="1">
              <a:solidFill>
                <a:srgbClr val="FFFF00"/>
              </a:solidFill>
              <a:latin typeface="Tempus Sans ITC" pitchFamily="82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619672" y="587727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mtClean="0">
                <a:solidFill>
                  <a:srgbClr val="FFFF00"/>
                </a:solidFill>
                <a:latin typeface="Tempus Sans ITC" pitchFamily="82" charset="0"/>
              </a:rPr>
              <a:t>Agora</a:t>
            </a:r>
            <a:endParaRPr lang="es-ES" b="1">
              <a:solidFill>
                <a:srgbClr val="FFFF00"/>
              </a:solidFill>
              <a:latin typeface="Tempus Sans ITC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1 Imagen" descr="Reubicación_sala_mosaicos (10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76672"/>
            <a:ext cx="3456384" cy="2307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2 Imagen" descr="Reubicación_sala_mosaicos (1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85975" y="2342112"/>
            <a:ext cx="6418473" cy="3895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4 CuadroTexto"/>
          <p:cNvSpPr txBox="1"/>
          <p:nvPr/>
        </p:nvSpPr>
        <p:spPr>
          <a:xfrm>
            <a:off x="4067944" y="8367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mtClean="0">
                <a:solidFill>
                  <a:srgbClr val="FFFF00"/>
                </a:solidFill>
                <a:latin typeface="Tempus Sans ITC" pitchFamily="82" charset="0"/>
              </a:rPr>
              <a:t>Antes</a:t>
            </a:r>
            <a:endParaRPr lang="es-ES" b="1">
              <a:solidFill>
                <a:srgbClr val="FFFF00"/>
              </a:solidFill>
              <a:latin typeface="Tempus Sans ITC" pitchFamily="82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043608" y="580526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mtClean="0">
                <a:solidFill>
                  <a:srgbClr val="FFFF00"/>
                </a:solidFill>
                <a:latin typeface="Tempus Sans ITC" pitchFamily="82" charset="0"/>
              </a:rPr>
              <a:t>Agora</a:t>
            </a:r>
            <a:endParaRPr lang="es-ES" b="1">
              <a:solidFill>
                <a:srgbClr val="FFFF00"/>
              </a:solidFill>
              <a:latin typeface="Tempus Sans ITC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2 Imagen" descr="Reubicación_sala_mosaicos (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76672"/>
            <a:ext cx="4104456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1 Imagen" descr="Reubicación_sala_mosaicos (6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333" y="2708920"/>
            <a:ext cx="5508611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5 CuadroTexto"/>
          <p:cNvSpPr txBox="1"/>
          <p:nvPr/>
        </p:nvSpPr>
        <p:spPr>
          <a:xfrm>
            <a:off x="5220072" y="141277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mtClean="0">
                <a:solidFill>
                  <a:srgbClr val="FFFF00"/>
                </a:solidFill>
                <a:latin typeface="Tempus Sans ITC" pitchFamily="82" charset="0"/>
              </a:rPr>
              <a:t>Relevos de Xúpiter e Vilarín</a:t>
            </a:r>
            <a:endParaRPr lang="es-ES" b="1">
              <a:solidFill>
                <a:srgbClr val="FFFF00"/>
              </a:solidFill>
              <a:latin typeface="Tempus Sans ITC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Proceso_substitución_Varanda_(2)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-20000"/>
          </a:blip>
          <a:srcRect l="7054"/>
          <a:stretch>
            <a:fillRect/>
          </a:stretch>
        </p:blipFill>
        <p:spPr>
          <a:xfrm>
            <a:off x="-191585" y="0"/>
            <a:ext cx="9432220" cy="6857999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-252536" y="1628800"/>
            <a:ext cx="9396536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600" b="1" smtClean="0">
                <a:solidFill>
                  <a:schemeClr val="bg1"/>
                </a:solidFill>
                <a:latin typeface="Tempus Sans ITC" pitchFamily="82" charset="0"/>
              </a:rPr>
              <a:t>Proxecto de mellora da varanda</a:t>
            </a:r>
          </a:p>
          <a:p>
            <a:pPr algn="ctr">
              <a:lnSpc>
                <a:spcPct val="150000"/>
              </a:lnSpc>
            </a:pPr>
            <a:r>
              <a:rPr lang="es-ES" sz="3600" b="1" smtClean="0">
                <a:solidFill>
                  <a:schemeClr val="bg1"/>
                </a:solidFill>
                <a:latin typeface="Tempus Sans ITC" pitchFamily="82" charset="0"/>
              </a:rPr>
              <a:t>dos mosaicos de Armañá</a:t>
            </a:r>
            <a:endParaRPr lang="es-ES" sz="3600" b="1">
              <a:solidFill>
                <a:schemeClr val="bg1"/>
              </a:solidFill>
              <a:latin typeface="Tempus Sans ITC" pitchFamily="82" charset="0"/>
            </a:endParaRPr>
          </a:p>
        </p:txBody>
      </p:sp>
      <p:pic>
        <p:nvPicPr>
          <p:cNvPr id="5" name="4 Imagen" descr="Proceso_substitución_Varanda_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4077072"/>
            <a:ext cx="3347864" cy="22319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1 Imagen" descr="Varanda_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76672"/>
            <a:ext cx="367240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2 Imagen" descr="Proceso_substitución_Varanda_(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2564904"/>
            <a:ext cx="5508612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4 CuadroTexto"/>
          <p:cNvSpPr txBox="1"/>
          <p:nvPr/>
        </p:nvSpPr>
        <p:spPr>
          <a:xfrm>
            <a:off x="4211960" y="8367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mtClean="0">
                <a:solidFill>
                  <a:srgbClr val="FFFF00"/>
                </a:solidFill>
                <a:latin typeface="Tempus Sans ITC" pitchFamily="82" charset="0"/>
              </a:rPr>
              <a:t>Antes</a:t>
            </a:r>
            <a:endParaRPr lang="es-ES" b="1">
              <a:solidFill>
                <a:srgbClr val="FFFF00"/>
              </a:solidFill>
              <a:latin typeface="Tempus Sans ITC" pitchFamily="82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979712" y="587727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mtClean="0">
                <a:solidFill>
                  <a:srgbClr val="FFFF00"/>
                </a:solidFill>
                <a:latin typeface="Tempus Sans ITC" pitchFamily="82" charset="0"/>
              </a:rPr>
              <a:t>Agora</a:t>
            </a:r>
            <a:endParaRPr lang="es-ES" b="1">
              <a:solidFill>
                <a:srgbClr val="FFFF00"/>
              </a:solidFill>
              <a:latin typeface="Tempus Sans ITC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1 Imagen" descr="Varanda_(1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76672"/>
            <a:ext cx="324036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2 Imagen" descr="Varanda_(1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2276872"/>
            <a:ext cx="6012160" cy="4008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4 CuadroTexto"/>
          <p:cNvSpPr txBox="1"/>
          <p:nvPr/>
        </p:nvSpPr>
        <p:spPr>
          <a:xfrm>
            <a:off x="3779912" y="8367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mtClean="0">
                <a:solidFill>
                  <a:srgbClr val="FFFF00"/>
                </a:solidFill>
                <a:latin typeface="Tempus Sans ITC" pitchFamily="82" charset="0"/>
              </a:rPr>
              <a:t>Antes</a:t>
            </a:r>
            <a:endParaRPr lang="es-ES" b="1">
              <a:solidFill>
                <a:srgbClr val="FFFF00"/>
              </a:solidFill>
              <a:latin typeface="Tempus Sans ITC" pitchFamily="82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475656" y="587727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mtClean="0">
                <a:solidFill>
                  <a:srgbClr val="FFFF00"/>
                </a:solidFill>
                <a:latin typeface="Tempus Sans ITC" pitchFamily="82" charset="0"/>
              </a:rPr>
              <a:t>Agora</a:t>
            </a:r>
            <a:endParaRPr lang="es-ES" b="1">
              <a:solidFill>
                <a:srgbClr val="FFFF00"/>
              </a:solidFill>
              <a:latin typeface="Tempus Sans ITC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1 Imagen" descr="Varanda_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04665"/>
            <a:ext cx="367240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2 Imagen" descr="Varanda_(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08312" y="2420888"/>
            <a:ext cx="5868144" cy="3912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4 CuadroTexto"/>
          <p:cNvSpPr txBox="1"/>
          <p:nvPr/>
        </p:nvSpPr>
        <p:spPr>
          <a:xfrm>
            <a:off x="4211960" y="620688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smtClean="0">
                <a:solidFill>
                  <a:srgbClr val="FFFF00"/>
                </a:solidFill>
                <a:latin typeface="Tempus Sans ITC" pitchFamily="82" charset="0"/>
              </a:rPr>
              <a:t>Antes</a:t>
            </a:r>
            <a:endParaRPr lang="es-ES" sz="1400" b="1">
              <a:solidFill>
                <a:srgbClr val="FFFF00"/>
              </a:solidFill>
              <a:latin typeface="Tempus Sans ITC" pitchFamily="82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7668344" y="1988840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smtClean="0">
                <a:solidFill>
                  <a:srgbClr val="FFFF00"/>
                </a:solidFill>
                <a:latin typeface="Tempus Sans ITC" pitchFamily="82" charset="0"/>
              </a:rPr>
              <a:t>Agora</a:t>
            </a:r>
            <a:endParaRPr lang="es-ES" sz="1400" b="1">
              <a:solidFill>
                <a:srgbClr val="FFFF00"/>
              </a:solidFill>
              <a:latin typeface="Tempus Sans ITC" pitchFamily="82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95536" y="3933056"/>
            <a:ext cx="2160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smtClean="0">
                <a:solidFill>
                  <a:schemeClr val="bg1"/>
                </a:solidFill>
                <a:latin typeface="Tempus Sans ITC" pitchFamily="82" charset="0"/>
              </a:rPr>
              <a:t>Implementación de varanda:</a:t>
            </a:r>
          </a:p>
          <a:p>
            <a:pPr algn="r"/>
            <a:endParaRPr lang="es-ES" b="1" smtClean="0">
              <a:solidFill>
                <a:schemeClr val="bg1"/>
              </a:solidFill>
              <a:latin typeface="Tempus Sans ITC" pitchFamily="82" charset="0"/>
            </a:endParaRPr>
          </a:p>
          <a:p>
            <a:pPr algn="r"/>
            <a:r>
              <a:rPr lang="es-ES" b="1" smtClean="0">
                <a:solidFill>
                  <a:schemeClr val="bg1"/>
                </a:solidFill>
                <a:latin typeface="Tempus Sans ITC" pitchFamily="82" charset="0"/>
              </a:rPr>
              <a:t>maior seguridade, máis espazo de paso e mellor estética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5077" t="9493" r="5492"/>
          <a:stretch>
            <a:fillRect/>
          </a:stretch>
        </p:blipFill>
        <p:spPr bwMode="auto">
          <a:xfrm>
            <a:off x="0" y="0"/>
            <a:ext cx="9505056" cy="703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0" y="1988840"/>
            <a:ext cx="94685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600" b="1" smtClean="0">
                <a:solidFill>
                  <a:schemeClr val="tx2"/>
                </a:solidFill>
                <a:latin typeface="Tempus Sans ITC" pitchFamily="82" charset="0"/>
              </a:rPr>
              <a:t>4. Proxecto de accesibilidade</a:t>
            </a:r>
          </a:p>
          <a:p>
            <a:pPr algn="ctr">
              <a:lnSpc>
                <a:spcPct val="150000"/>
              </a:lnSpc>
            </a:pPr>
            <a:r>
              <a:rPr lang="es-ES" sz="3600" b="1" smtClean="0">
                <a:solidFill>
                  <a:schemeClr val="tx2"/>
                </a:solidFill>
                <a:latin typeface="Tempus Sans ITC" pitchFamily="82" charset="0"/>
              </a:rPr>
              <a:t>e contextualización didáctica das pezas</a:t>
            </a:r>
            <a:endParaRPr lang="es-ES" sz="3600" b="1">
              <a:solidFill>
                <a:schemeClr val="tx2"/>
              </a:solidFill>
              <a:latin typeface="Tempus Sans ITC" pitchFamily="82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MOSAICO003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rcRect l="4499" t="4381" r="3302" b="8001"/>
          <a:stretch>
            <a:fillRect/>
          </a:stretch>
        </p:blipFill>
        <p:spPr>
          <a:xfrm>
            <a:off x="395536" y="260648"/>
            <a:ext cx="5382006" cy="5832648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323528" y="620688"/>
            <a:ext cx="849694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mtClean="0">
                <a:solidFill>
                  <a:schemeClr val="tx2"/>
                </a:solidFill>
                <a:latin typeface="Tekton Pro Ext" pitchFamily="34" charset="0"/>
              </a:rPr>
              <a:t>					</a:t>
            </a:r>
          </a:p>
          <a:p>
            <a:r>
              <a:rPr lang="es-ES" smtClean="0">
                <a:solidFill>
                  <a:schemeClr val="tx2"/>
                </a:solidFill>
                <a:latin typeface="Tekton Pro Ext" pitchFamily="34" charset="0"/>
              </a:rPr>
              <a:t>					      Restitución hipotética</a:t>
            </a:r>
          </a:p>
          <a:p>
            <a:r>
              <a:rPr lang="es-ES" smtClean="0">
                <a:solidFill>
                  <a:schemeClr val="tx2"/>
                </a:solidFill>
                <a:latin typeface="Tekton Pro Ext" pitchFamily="34" charset="0"/>
              </a:rPr>
              <a:t>					      de parte do conxunto </a:t>
            </a:r>
          </a:p>
          <a:p>
            <a:r>
              <a:rPr lang="es-ES" smtClean="0">
                <a:solidFill>
                  <a:schemeClr val="tx2"/>
                </a:solidFill>
                <a:latin typeface="Tekton Pro Ext" pitchFamily="34" charset="0"/>
              </a:rPr>
              <a:t>					      arquitectónico  da</a:t>
            </a:r>
          </a:p>
          <a:p>
            <a:r>
              <a:rPr lang="es-ES" smtClean="0">
                <a:solidFill>
                  <a:schemeClr val="tx2"/>
                </a:solidFill>
                <a:latin typeface="Tekton Pro Ext" pitchFamily="34" charset="0"/>
              </a:rPr>
              <a:t>					      DOMVS OCEANI</a:t>
            </a:r>
          </a:p>
          <a:p>
            <a:endParaRPr lang="es-ES" smtClean="0">
              <a:solidFill>
                <a:schemeClr val="tx2"/>
              </a:solidFill>
              <a:latin typeface="Tekton Pro Ext" pitchFamily="34" charset="0"/>
            </a:endParaRPr>
          </a:p>
          <a:p>
            <a:endParaRPr lang="es-ES" smtClean="0">
              <a:solidFill>
                <a:schemeClr val="tx2"/>
              </a:solidFill>
              <a:latin typeface="Tekton Pro Ext" pitchFamily="34" charset="0"/>
            </a:endParaRPr>
          </a:p>
          <a:p>
            <a:endParaRPr lang="es-ES" smtClean="0">
              <a:solidFill>
                <a:schemeClr val="tx2"/>
              </a:solidFill>
              <a:latin typeface="Tekton Pro Ext" pitchFamily="34" charset="0"/>
            </a:endParaRPr>
          </a:p>
          <a:p>
            <a:endParaRPr lang="es-ES" smtClean="0">
              <a:solidFill>
                <a:schemeClr val="tx2"/>
              </a:solidFill>
              <a:latin typeface="Tekton Pro Ext" pitchFamily="34" charset="0"/>
            </a:endParaRPr>
          </a:p>
          <a:p>
            <a:endParaRPr lang="es-ES" smtClean="0">
              <a:solidFill>
                <a:schemeClr val="tx2"/>
              </a:solidFill>
              <a:latin typeface="Tekton Pro Ext" pitchFamily="34" charset="0"/>
            </a:endParaRPr>
          </a:p>
          <a:p>
            <a:endParaRPr lang="es-ES" smtClean="0">
              <a:solidFill>
                <a:schemeClr val="tx2"/>
              </a:solidFill>
              <a:latin typeface="Tekton Pro Ext" pitchFamily="34" charset="0"/>
            </a:endParaRPr>
          </a:p>
          <a:p>
            <a:endParaRPr lang="es-ES" smtClean="0">
              <a:solidFill>
                <a:schemeClr val="tx2"/>
              </a:solidFill>
              <a:latin typeface="Tekton Pro Ext" pitchFamily="34" charset="0"/>
            </a:endParaRPr>
          </a:p>
          <a:p>
            <a:endParaRPr lang="es-ES" smtClean="0">
              <a:solidFill>
                <a:schemeClr val="tx2"/>
              </a:solidFill>
              <a:latin typeface="Tekton Pro Ext" pitchFamily="34" charset="0"/>
            </a:endParaRPr>
          </a:p>
          <a:p>
            <a:endParaRPr lang="es-ES" smtClean="0">
              <a:solidFill>
                <a:schemeClr val="tx2"/>
              </a:solidFill>
              <a:latin typeface="Tekton Pro Ext" pitchFamily="34" charset="0"/>
            </a:endParaRPr>
          </a:p>
          <a:p>
            <a:endParaRPr lang="es-ES" smtClean="0">
              <a:solidFill>
                <a:schemeClr val="tx2"/>
              </a:solidFill>
              <a:latin typeface="Tekton Pro Ext" pitchFamily="34" charset="0"/>
            </a:endParaRPr>
          </a:p>
          <a:p>
            <a:endParaRPr lang="es-ES" smtClean="0">
              <a:solidFill>
                <a:schemeClr val="tx2"/>
              </a:solidFill>
              <a:latin typeface="Tekton Pro Ext" pitchFamily="34" charset="0"/>
            </a:endParaRPr>
          </a:p>
          <a:p>
            <a:endParaRPr lang="es-ES" smtClean="0">
              <a:solidFill>
                <a:schemeClr val="tx2"/>
              </a:solidFill>
              <a:latin typeface="Tekton Pro Ext" pitchFamily="34" charset="0"/>
            </a:endParaRPr>
          </a:p>
          <a:p>
            <a:endParaRPr lang="es-ES" smtClean="0">
              <a:solidFill>
                <a:schemeClr val="tx2"/>
              </a:solidFill>
              <a:latin typeface="Tekton Pro Ext" pitchFamily="34" charset="0"/>
            </a:endParaRPr>
          </a:p>
          <a:p>
            <a:endParaRPr lang="es-ES" smtClean="0">
              <a:solidFill>
                <a:schemeClr val="tx2"/>
              </a:solidFill>
              <a:latin typeface="Tekton Pro Ext" pitchFamily="34" charset="0"/>
            </a:endParaRPr>
          </a:p>
          <a:p>
            <a:endParaRPr lang="es-ES" smtClean="0">
              <a:solidFill>
                <a:schemeClr val="tx2"/>
              </a:solidFill>
              <a:latin typeface="Tekton Pro Ext" pitchFamily="34" charset="0"/>
            </a:endParaRPr>
          </a:p>
          <a:p>
            <a:r>
              <a:rPr lang="es-ES" sz="1200" i="1" smtClean="0">
                <a:latin typeface="Tekton Pro Ext" pitchFamily="34" charset="0"/>
              </a:rPr>
              <a:t>DOMVS OCEANI. Aproximación á arquitectura doméstica de Lucus Augusti</a:t>
            </a:r>
          </a:p>
          <a:p>
            <a:r>
              <a:rPr lang="es-ES" sz="1200" smtClean="0">
                <a:latin typeface="Tekton Pro Ext" pitchFamily="34" charset="0"/>
              </a:rPr>
              <a:t>            Enrique González Fernández</a:t>
            </a:r>
            <a:endParaRPr lang="es-ES" sz="1200">
              <a:latin typeface="Tekton Pro Ext" pitchFamily="34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Reubicación_sala_mosaicos (2)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504" r="6639"/>
          <a:stretch>
            <a:fillRect/>
          </a:stretch>
        </p:blipFill>
        <p:spPr>
          <a:xfrm>
            <a:off x="0" y="0"/>
            <a:ext cx="924011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27584" y="1075384"/>
            <a:ext cx="7776864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ES" sz="2000" u="sng" spc="30" smtClean="0">
                <a:solidFill>
                  <a:schemeClr val="tx2">
                    <a:lumMod val="75000"/>
                  </a:schemeClr>
                </a:solidFill>
                <a:latin typeface="Tekton Pro Ext" pitchFamily="34" charset="0"/>
              </a:rPr>
              <a:t>Obxectivos xerais:</a:t>
            </a: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s-ES" sz="2000" u="sng" spc="30" smtClean="0">
              <a:solidFill>
                <a:schemeClr val="tx2">
                  <a:lumMod val="75000"/>
                </a:schemeClr>
              </a:solidFill>
              <a:latin typeface="Tekton Pro Ext" pitchFamily="34" charset="0"/>
            </a:endParaRPr>
          </a:p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lang="es-ES" sz="2000" spc="30" smtClean="0">
              <a:solidFill>
                <a:schemeClr val="tx2">
                  <a:lumMod val="75000"/>
                </a:schemeClr>
              </a:solidFill>
              <a:latin typeface="Tekton Pro Ext" pitchFamily="34" charset="0"/>
            </a:endParaRPr>
          </a:p>
          <a:p>
            <a:pPr marL="360000"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es-ES" sz="2000" spc="30" smtClean="0">
                <a:solidFill>
                  <a:schemeClr val="tx2">
                    <a:lumMod val="75000"/>
                  </a:schemeClr>
                </a:solidFill>
                <a:latin typeface="Tekton Pro Ext" pitchFamily="34" charset="0"/>
              </a:rPr>
              <a:t>  Contextualización xeral da plástica provincial</a:t>
            </a:r>
          </a:p>
          <a:p>
            <a:pPr marL="360000"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ES" sz="2000" spc="30" smtClean="0">
                <a:solidFill>
                  <a:schemeClr val="tx2">
                    <a:lumMod val="75000"/>
                  </a:schemeClr>
                </a:solidFill>
                <a:latin typeface="Tekton Pro Ext" pitchFamily="34" charset="0"/>
              </a:rPr>
              <a:t>    romana e unificación da musivaria.</a:t>
            </a:r>
          </a:p>
          <a:p>
            <a:pPr marL="360000"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lang="es-ES" sz="2000" spc="30" smtClean="0">
              <a:solidFill>
                <a:schemeClr val="tx2">
                  <a:lumMod val="75000"/>
                </a:schemeClr>
              </a:solidFill>
              <a:latin typeface="Tekton Pro Ext" pitchFamily="34" charset="0"/>
            </a:endParaRPr>
          </a:p>
          <a:p>
            <a:pPr marL="360000"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es-ES" sz="2000" spc="30" smtClean="0">
                <a:solidFill>
                  <a:schemeClr val="tx2">
                    <a:lumMod val="75000"/>
                  </a:schemeClr>
                </a:solidFill>
                <a:latin typeface="Tekton Pro Ext" pitchFamily="34" charset="0"/>
              </a:rPr>
              <a:t>  Restauración dos mosaicos de Batitales, </a:t>
            </a:r>
          </a:p>
          <a:p>
            <a:pPr marL="360000"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ES" sz="2000" spc="30" smtClean="0">
                <a:solidFill>
                  <a:schemeClr val="tx2">
                    <a:lumMod val="75000"/>
                  </a:schemeClr>
                </a:solidFill>
                <a:latin typeface="Tekton Pro Ext" pitchFamily="34" charset="0"/>
              </a:rPr>
              <a:t>    reubicación e realización de novos soportes.</a:t>
            </a:r>
          </a:p>
          <a:p>
            <a:pPr marL="360000"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lang="es-ES" sz="2000" spc="30" smtClean="0">
              <a:solidFill>
                <a:schemeClr val="tx2">
                  <a:lumMod val="75000"/>
                </a:schemeClr>
              </a:solidFill>
              <a:latin typeface="Tekton Pro Ext" pitchFamily="34" charset="0"/>
            </a:endParaRPr>
          </a:p>
          <a:p>
            <a:pPr marL="360000"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es-ES" sz="2000" spc="30" smtClean="0">
                <a:solidFill>
                  <a:schemeClr val="tx2">
                    <a:lumMod val="75000"/>
                  </a:schemeClr>
                </a:solidFill>
                <a:latin typeface="Tekton Pro Ext" pitchFamily="34" charset="0"/>
              </a:rPr>
              <a:t>  Presentación didáctica e accesible aos</a:t>
            </a:r>
          </a:p>
          <a:p>
            <a:pPr marL="360000"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ES" sz="2000" spc="30" smtClean="0">
                <a:solidFill>
                  <a:schemeClr val="tx2">
                    <a:lumMod val="75000"/>
                  </a:schemeClr>
                </a:solidFill>
                <a:latin typeface="Tekton Pro Ext" pitchFamily="34" charset="0"/>
              </a:rPr>
              <a:t>    usuarios/as do museo.</a:t>
            </a:r>
          </a:p>
          <a:p>
            <a:pPr marL="360000"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lang="es-ES" sz="2000" spc="30" smtClean="0">
              <a:solidFill>
                <a:schemeClr val="tx2">
                  <a:lumMod val="75000"/>
                </a:schemeClr>
              </a:solidFill>
              <a:latin typeface="Tekton Pro Ext" pitchFamily="34" charset="0"/>
            </a:endParaRPr>
          </a:p>
          <a:p>
            <a:pPr marL="360000"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es-ES" sz="2000" spc="30" smtClean="0">
                <a:solidFill>
                  <a:schemeClr val="tx2">
                    <a:lumMod val="75000"/>
                  </a:schemeClr>
                </a:solidFill>
                <a:latin typeface="Tekton Pro Ext" pitchFamily="34" charset="0"/>
              </a:rPr>
              <a:t>  Mellora da seguridade e da conservación das</a:t>
            </a:r>
          </a:p>
          <a:p>
            <a:pPr marL="360000"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ES" sz="2000" spc="30" smtClean="0">
                <a:solidFill>
                  <a:schemeClr val="tx2">
                    <a:lumMod val="75000"/>
                  </a:schemeClr>
                </a:solidFill>
                <a:latin typeface="Tekton Pro Ext" pitchFamily="34" charset="0"/>
              </a:rPr>
              <a:t>    pezas expostas.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MOSAICO004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rcRect l="4499" t="4851" r="3301" b="17450"/>
          <a:stretch>
            <a:fillRect/>
          </a:stretch>
        </p:blipFill>
        <p:spPr>
          <a:xfrm>
            <a:off x="-42899" y="89046"/>
            <a:ext cx="6939740" cy="666936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5724128" y="620688"/>
            <a:ext cx="3132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mtClean="0">
                <a:solidFill>
                  <a:schemeClr val="tx2"/>
                </a:solidFill>
                <a:latin typeface="Tekton Pro Ext" pitchFamily="34" charset="0"/>
              </a:rPr>
              <a:t>Restitución hipotética da planta da antesala</a:t>
            </a:r>
          </a:p>
          <a:p>
            <a:r>
              <a:rPr lang="es-ES" smtClean="0">
                <a:solidFill>
                  <a:schemeClr val="tx2"/>
                </a:solidFill>
                <a:latin typeface="Tekton Pro Ext" pitchFamily="34" charset="0"/>
              </a:rPr>
              <a:t>e </a:t>
            </a:r>
            <a:r>
              <a:rPr lang="es-ES" i="1" smtClean="0">
                <a:solidFill>
                  <a:schemeClr val="tx2"/>
                </a:solidFill>
                <a:latin typeface="Tekton Pro Ext" pitchFamily="34" charset="0"/>
              </a:rPr>
              <a:t>oecus</a:t>
            </a:r>
            <a:endParaRPr lang="es-ES" smtClean="0">
              <a:solidFill>
                <a:schemeClr val="tx2"/>
              </a:solidFill>
              <a:latin typeface="Tekton Pro Ext" pitchFamily="34" charset="0"/>
            </a:endParaRPr>
          </a:p>
          <a:p>
            <a:endParaRPr lang="es-ES" smtClean="0">
              <a:solidFill>
                <a:schemeClr val="tx2"/>
              </a:solidFill>
              <a:latin typeface="Tekton Pro Ext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572000" y="5805264"/>
            <a:ext cx="417646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200" i="1" smtClean="0">
                <a:latin typeface="Tekton Pro Ext" pitchFamily="34" charset="0"/>
              </a:rPr>
              <a:t>DOMVS OCEANI. Aproximación á arquitectura doméstica de Lucus Augusti</a:t>
            </a:r>
          </a:p>
          <a:p>
            <a:r>
              <a:rPr lang="es-ES" sz="1200" smtClean="0">
                <a:latin typeface="Tekton Pro Ext" pitchFamily="34" charset="0"/>
              </a:rPr>
              <a:t>            Enrique González Fernández</a:t>
            </a:r>
          </a:p>
          <a:p>
            <a:endParaRPr lang="es-ES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MOSAICO005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rcRect l="3474" t="1524" r="2269" b="25714"/>
          <a:stretch>
            <a:fillRect/>
          </a:stretch>
        </p:blipFill>
        <p:spPr>
          <a:xfrm>
            <a:off x="323528" y="332656"/>
            <a:ext cx="5688632" cy="5557691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899592" y="6093296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i="1" smtClean="0">
                <a:latin typeface="Tekton Pro Ext" pitchFamily="34" charset="0"/>
              </a:rPr>
              <a:t>DOMVS OCEANI. Aproximación á arquitectura doméstica de Lucus Augusti</a:t>
            </a:r>
          </a:p>
          <a:p>
            <a:r>
              <a:rPr lang="es-ES" sz="1200" smtClean="0">
                <a:latin typeface="Tekton Pro Ext" pitchFamily="34" charset="0"/>
              </a:rPr>
              <a:t>            Enrique González Fernández</a:t>
            </a:r>
          </a:p>
          <a:p>
            <a:endParaRPr lang="es-ES" sz="1200">
              <a:latin typeface="Tekton Pro Ext" pitchFamily="34" charset="0"/>
            </a:endParaRPr>
          </a:p>
        </p:txBody>
      </p:sp>
      <p:pic>
        <p:nvPicPr>
          <p:cNvPr id="6" name="5 Imagen" descr="MOSAICO005.jpg"/>
          <p:cNvPicPr>
            <a:picLocks noChangeAspect="1"/>
          </p:cNvPicPr>
          <p:nvPr/>
        </p:nvPicPr>
        <p:blipFill>
          <a:blip r:embed="rId3" cstate="print"/>
          <a:srcRect l="3987" t="75599" r="66779" b="2351"/>
          <a:stretch>
            <a:fillRect/>
          </a:stretch>
        </p:blipFill>
        <p:spPr>
          <a:xfrm rot="-60000">
            <a:off x="6174601" y="3664341"/>
            <a:ext cx="2232248" cy="2130782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6372200" y="764704"/>
            <a:ext cx="22322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chemeClr val="tx2"/>
                </a:solidFill>
                <a:latin typeface="Tekton Pro Ext" pitchFamily="34" charset="0"/>
              </a:rPr>
              <a:t>Debuxo</a:t>
            </a:r>
            <a:r>
              <a:rPr lang="es-ES" dirty="0" smtClean="0">
                <a:solidFill>
                  <a:schemeClr val="tx2"/>
                </a:solidFill>
                <a:latin typeface="Tekton Pro Ext" pitchFamily="34" charset="0"/>
              </a:rPr>
              <a:t> do mosaico de Océano, </a:t>
            </a:r>
            <a:r>
              <a:rPr lang="es-ES" dirty="0" err="1" smtClean="0">
                <a:solidFill>
                  <a:schemeClr val="tx2"/>
                </a:solidFill>
                <a:latin typeface="Tekton Pro Ext" pitchFamily="34" charset="0"/>
              </a:rPr>
              <a:t>incluíndo</a:t>
            </a:r>
            <a:r>
              <a:rPr lang="es-ES" dirty="0" smtClean="0">
                <a:solidFill>
                  <a:schemeClr val="tx2"/>
                </a:solidFill>
                <a:latin typeface="Tekton Pro Ext" pitchFamily="34" charset="0"/>
              </a:rPr>
              <a:t> os fragmentos de </a:t>
            </a:r>
            <a:r>
              <a:rPr lang="es-ES" dirty="0" err="1" smtClean="0">
                <a:solidFill>
                  <a:schemeClr val="tx2"/>
                </a:solidFill>
                <a:latin typeface="Tekton Pro Ext" pitchFamily="34" charset="0"/>
              </a:rPr>
              <a:t>Batitales</a:t>
            </a:r>
            <a:r>
              <a:rPr lang="es-ES" dirty="0" smtClean="0">
                <a:solidFill>
                  <a:schemeClr val="tx2"/>
                </a:solidFill>
                <a:latin typeface="Tekton Pro Ext" pitchFamily="34" charset="0"/>
              </a:rPr>
              <a:t> e identificación de </a:t>
            </a:r>
            <a:r>
              <a:rPr lang="es-ES" dirty="0" err="1" smtClean="0">
                <a:solidFill>
                  <a:schemeClr val="tx2"/>
                </a:solidFill>
                <a:latin typeface="Tekton Pro Ext" pitchFamily="34" charset="0"/>
              </a:rPr>
              <a:t>paneis</a:t>
            </a:r>
            <a:r>
              <a:rPr lang="es-ES" dirty="0" smtClean="0">
                <a:solidFill>
                  <a:schemeClr val="tx2"/>
                </a:solidFill>
                <a:latin typeface="Tekton Pro Ext" pitchFamily="34" charset="0"/>
              </a:rPr>
              <a:t>.</a:t>
            </a:r>
          </a:p>
          <a:p>
            <a:r>
              <a:rPr lang="es-ES" sz="1400" dirty="0" err="1" smtClean="0">
                <a:solidFill>
                  <a:schemeClr val="tx2"/>
                </a:solidFill>
                <a:latin typeface="Tekton Pro Ext" pitchFamily="34" charset="0"/>
              </a:rPr>
              <a:t>Oecus</a:t>
            </a:r>
            <a:r>
              <a:rPr lang="es-ES" sz="1400" dirty="0" smtClean="0">
                <a:solidFill>
                  <a:schemeClr val="tx2"/>
                </a:solidFill>
                <a:latin typeface="Tekton Pro Ext" pitchFamily="34" charset="0"/>
              </a:rPr>
              <a:t>: 12 x 12,4 m.</a:t>
            </a:r>
          </a:p>
          <a:p>
            <a:endParaRPr lang="es-ES" dirty="0" smtClean="0">
              <a:solidFill>
                <a:schemeClr val="tx2"/>
              </a:solidFill>
              <a:latin typeface="Tekton Pro Ext" pitchFamily="34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\\Catalogacion6\compartido\Mosaicos_Batitales\Panel_informativ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60648"/>
            <a:ext cx="4536504" cy="6433587"/>
          </a:xfrm>
          <a:prstGeom prst="rect">
            <a:avLst/>
          </a:prstGeom>
          <a:noFill/>
        </p:spPr>
      </p:pic>
      <p:pic>
        <p:nvPicPr>
          <p:cNvPr id="3" name="Picture 2" descr="\\Catalogacion6\compartido\Mosaicos_Batitales\Mosaicos_Batitales (22).jpg"/>
          <p:cNvPicPr>
            <a:picLocks noChangeAspect="1" noChangeArrowheads="1"/>
          </p:cNvPicPr>
          <p:nvPr/>
        </p:nvPicPr>
        <p:blipFill>
          <a:blip r:embed="rId3" cstate="print"/>
          <a:srcRect l="5472" t="1449" r="4022"/>
          <a:stretch>
            <a:fillRect/>
          </a:stretch>
        </p:blipFill>
        <p:spPr bwMode="auto">
          <a:xfrm>
            <a:off x="323528" y="1124744"/>
            <a:ext cx="3744416" cy="2808312"/>
          </a:xfrm>
          <a:prstGeom prst="rect">
            <a:avLst/>
          </a:prstGeom>
          <a:noFill/>
        </p:spPr>
      </p:pic>
      <p:cxnSp>
        <p:nvCxnSpPr>
          <p:cNvPr id="12" name="11 Conector recto"/>
          <p:cNvCxnSpPr/>
          <p:nvPr/>
        </p:nvCxnSpPr>
        <p:spPr>
          <a:xfrm>
            <a:off x="2123728" y="2996952"/>
            <a:ext cx="0" cy="108012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>
            <a:off x="2123728" y="4077072"/>
            <a:ext cx="2088232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3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Varanda_(4).jpg"/>
          <p:cNvPicPr>
            <a:picLocks noChangeAspect="1"/>
          </p:cNvPicPr>
          <p:nvPr/>
        </p:nvPicPr>
        <p:blipFill>
          <a:blip r:embed="rId2" cstate="print"/>
          <a:srcRect l="11" r="5900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ortar rectángulo de esquina diagonal"/>
          <p:cNvSpPr/>
          <p:nvPr/>
        </p:nvSpPr>
        <p:spPr>
          <a:xfrm>
            <a:off x="467544" y="476672"/>
            <a:ext cx="4032448" cy="1512168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smtClean="0">
                <a:latin typeface="Tempus Sans ITC" pitchFamily="82" charset="0"/>
              </a:rPr>
              <a:t>Maior accesibilidade:</a:t>
            </a:r>
          </a:p>
          <a:p>
            <a:r>
              <a:rPr lang="es-ES" sz="3200" b="1" smtClean="0">
                <a:latin typeface="Tempus Sans ITC" pitchFamily="82" charset="0"/>
              </a:rPr>
              <a:t>pictogramas, braille.</a:t>
            </a:r>
          </a:p>
        </p:txBody>
      </p:sp>
      <p:sp>
        <p:nvSpPr>
          <p:cNvPr id="4" name="3 Recortar rectángulo de esquina diagonal"/>
          <p:cNvSpPr/>
          <p:nvPr/>
        </p:nvSpPr>
        <p:spPr>
          <a:xfrm>
            <a:off x="4499992" y="4293096"/>
            <a:ext cx="4104456" cy="2016224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smtClean="0">
                <a:latin typeface="Tempus Sans ITC" pitchFamily="82" charset="0"/>
              </a:rPr>
              <a:t>Novas follas de sala</a:t>
            </a:r>
          </a:p>
          <a:p>
            <a:r>
              <a:rPr lang="es-ES" sz="3200" b="1" smtClean="0">
                <a:latin typeface="Tempus Sans ITC" pitchFamily="82" charset="0"/>
              </a:rPr>
              <a:t>de musivaria</a:t>
            </a:r>
          </a:p>
          <a:p>
            <a:r>
              <a:rPr lang="es-ES" sz="3200" b="1" smtClean="0">
                <a:latin typeface="Tempus Sans ITC" pitchFamily="82" charset="0"/>
              </a:rPr>
              <a:t>e plástica romana</a:t>
            </a:r>
            <a:endParaRPr lang="es-ES" sz="3200" b="1">
              <a:latin typeface="Tempus Sans ITC" pitchFamily="82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4716016" y="2276872"/>
          <a:ext cx="3412853" cy="1288734"/>
        </p:xfrm>
        <a:graphic>
          <a:graphicData uri="http://schemas.openxmlformats.org/presentationml/2006/ole">
            <p:oleObj spid="_x0000_s1026" name="CorelDRAW" r:id="rId3" imgW="1674177" imgH="625952" progId="CorelDraw.Graphic.10">
              <p:embed/>
            </p:oleObj>
          </a:graphicData>
        </a:graphic>
      </p:graphicFrame>
      <p:pic>
        <p:nvPicPr>
          <p:cNvPr id="3" name="2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365104"/>
            <a:ext cx="1952245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467544" y="5196007"/>
            <a:ext cx="3456384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u="sng" dirty="0" smtClean="0">
                <a:latin typeface="Arial Narrow" pitchFamily="34" charset="0"/>
                <a:cs typeface="Arial" pitchFamily="34" charset="0"/>
              </a:rPr>
              <a:t>Ficha técnica:</a:t>
            </a:r>
          </a:p>
          <a:p>
            <a:endParaRPr lang="es-ES" sz="1100" u="sng" dirty="0" smtClean="0">
              <a:latin typeface="Arial Narrow" pitchFamily="34" charset="0"/>
              <a:cs typeface="Arial" pitchFamily="34" charset="0"/>
            </a:endParaRPr>
          </a:p>
          <a:p>
            <a:pPr marL="180000"/>
            <a:r>
              <a:rPr lang="es-ES" sz="1100" dirty="0" smtClean="0">
                <a:latin typeface="Arial Narrow" pitchFamily="34" charset="0"/>
                <a:cs typeface="Arial" pitchFamily="34" charset="0"/>
              </a:rPr>
              <a:t>Programa de </a:t>
            </a:r>
            <a:r>
              <a:rPr lang="es-ES" sz="1100" dirty="0" err="1" smtClean="0">
                <a:latin typeface="Arial Narrow" pitchFamily="34" charset="0"/>
                <a:cs typeface="Arial" pitchFamily="34" charset="0"/>
              </a:rPr>
              <a:t>traballo</a:t>
            </a:r>
            <a:r>
              <a:rPr lang="es-ES" sz="1100" dirty="0" smtClean="0">
                <a:latin typeface="Arial Narrow" pitchFamily="34" charset="0"/>
                <a:cs typeface="Arial" pitchFamily="34" charset="0"/>
              </a:rPr>
              <a:t>: </a:t>
            </a:r>
            <a:r>
              <a:rPr lang="es-ES" sz="1100" smtClean="0">
                <a:latin typeface="Arial Narrow" pitchFamily="34" charset="0"/>
                <a:cs typeface="Arial" pitchFamily="34" charset="0"/>
              </a:rPr>
              <a:t>Dirección do MPL.</a:t>
            </a:r>
            <a:endParaRPr lang="es-ES" sz="1100" dirty="0" smtClean="0">
              <a:latin typeface="Arial Narrow" pitchFamily="34" charset="0"/>
              <a:cs typeface="Arial" pitchFamily="34" charset="0"/>
            </a:endParaRPr>
          </a:p>
          <a:p>
            <a:pPr marL="180000"/>
            <a:r>
              <a:rPr lang="es-ES" sz="1100" dirty="0" smtClean="0">
                <a:latin typeface="Arial Narrow" pitchFamily="34" charset="0"/>
                <a:cs typeface="Arial" pitchFamily="34" charset="0"/>
              </a:rPr>
              <a:t>Realización PowerPoint: </a:t>
            </a:r>
            <a:r>
              <a:rPr lang="es-ES" sz="1100" dirty="0" err="1" smtClean="0">
                <a:latin typeface="Arial Narrow" pitchFamily="34" charset="0"/>
                <a:cs typeface="Arial" pitchFamily="34" charset="0"/>
              </a:rPr>
              <a:t>Rajal</a:t>
            </a:r>
            <a:endParaRPr lang="es-ES" sz="1100" dirty="0" smtClean="0">
              <a:latin typeface="Arial Narrow" pitchFamily="34" charset="0"/>
              <a:cs typeface="Arial" pitchFamily="34" charset="0"/>
            </a:endParaRPr>
          </a:p>
          <a:p>
            <a:pPr marL="180000"/>
            <a:r>
              <a:rPr lang="es-ES" sz="1100" dirty="0" smtClean="0">
                <a:latin typeface="Arial Narrow" pitchFamily="34" charset="0"/>
                <a:cs typeface="Arial" pitchFamily="34" charset="0"/>
              </a:rPr>
              <a:t>Restauración: Terra-Arqueos, S.L.</a:t>
            </a:r>
          </a:p>
          <a:p>
            <a:pPr marL="180000"/>
            <a:r>
              <a:rPr lang="es-ES" sz="1100" dirty="0" smtClean="0">
                <a:latin typeface="Arial Narrow" pitchFamily="34" charset="0"/>
                <a:cs typeface="Arial" pitchFamily="34" charset="0"/>
              </a:rPr>
              <a:t>Documentación e supervisión: Dpto. </a:t>
            </a:r>
            <a:r>
              <a:rPr lang="es-ES" sz="1100" smtClean="0">
                <a:latin typeface="Arial Narrow" pitchFamily="34" charset="0"/>
                <a:cs typeface="Arial" pitchFamily="34" charset="0"/>
              </a:rPr>
              <a:t>de </a:t>
            </a:r>
            <a:r>
              <a:rPr lang="es-ES" sz="1100" smtClean="0">
                <a:latin typeface="Arial Narrow" pitchFamily="34" charset="0"/>
                <a:cs typeface="Arial" pitchFamily="34" charset="0"/>
              </a:rPr>
              <a:t>Arqueoloxía/Historia </a:t>
            </a:r>
            <a:r>
              <a:rPr lang="es-ES" sz="1100" smtClean="0">
                <a:latin typeface="Arial Narrow" pitchFamily="34" charset="0"/>
                <a:cs typeface="Arial" pitchFamily="34" charset="0"/>
              </a:rPr>
              <a:t>e </a:t>
            </a:r>
            <a:r>
              <a:rPr lang="es-ES" sz="1100" smtClean="0">
                <a:latin typeface="Arial Narrow" pitchFamily="34" charset="0"/>
                <a:cs typeface="Arial" pitchFamily="34" charset="0"/>
              </a:rPr>
              <a:t>Dpto</a:t>
            </a:r>
            <a:r>
              <a:rPr lang="es-ES" sz="1100" dirty="0" smtClean="0">
                <a:latin typeface="Arial Narrow" pitchFamily="34" charset="0"/>
                <a:cs typeface="Arial" pitchFamily="34" charset="0"/>
              </a:rPr>
              <a:t>. de Restauración</a:t>
            </a:r>
          </a:p>
          <a:p>
            <a:endParaRPr lang="es-ES" dirty="0" smtClean="0">
              <a:solidFill>
                <a:schemeClr val="tx2"/>
              </a:solidFill>
              <a:latin typeface="Tekton Pro Ext" pitchFamily="34" charset="0"/>
            </a:endParaRPr>
          </a:p>
          <a:p>
            <a:endParaRPr lang="es-ES" dirty="0" smtClean="0">
              <a:solidFill>
                <a:schemeClr val="tx2"/>
              </a:solidFill>
              <a:latin typeface="Tekton Pro Ext" pitchFamily="34" charset="0"/>
            </a:endParaRPr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BATITALES 2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806" t="2377" r="2751" b="3737"/>
          <a:stretch>
            <a:fillRect/>
          </a:stretch>
        </p:blipFill>
        <p:spPr>
          <a:xfrm>
            <a:off x="-513003" y="0"/>
            <a:ext cx="10038531" cy="6858000"/>
          </a:xfrm>
          <a:prstGeom prst="rect">
            <a:avLst/>
          </a:prstGeom>
        </p:spPr>
      </p:pic>
      <p:pic>
        <p:nvPicPr>
          <p:cNvPr id="6" name="5 Imagen" descr="BATITALES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725" t="5860" r="4556" b="6234"/>
          <a:stretch>
            <a:fillRect/>
          </a:stretch>
        </p:blipFill>
        <p:spPr>
          <a:xfrm>
            <a:off x="1547664" y="1340768"/>
            <a:ext cx="6084168" cy="38026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4 Rectángulo"/>
          <p:cNvSpPr/>
          <p:nvPr/>
        </p:nvSpPr>
        <p:spPr>
          <a:xfrm>
            <a:off x="-540568" y="2492896"/>
            <a:ext cx="10081120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3600" b="1" dirty="0" smtClean="0">
                <a:solidFill>
                  <a:schemeClr val="tx2"/>
                </a:solidFill>
                <a:latin typeface="Tempus Sans ITC" pitchFamily="82" charset="0"/>
              </a:rPr>
              <a:t>1. </a:t>
            </a:r>
            <a:r>
              <a:rPr lang="es-ES" sz="3600" b="1" dirty="0" err="1" smtClean="0">
                <a:solidFill>
                  <a:schemeClr val="tx2"/>
                </a:solidFill>
                <a:latin typeface="Tempus Sans ITC" pitchFamily="82" charset="0"/>
              </a:rPr>
              <a:t>Proxecto</a:t>
            </a:r>
            <a:r>
              <a:rPr lang="es-ES" sz="3600" b="1" dirty="0" smtClean="0">
                <a:solidFill>
                  <a:schemeClr val="tx2"/>
                </a:solidFill>
                <a:latin typeface="Tempus Sans ITC" pitchFamily="82" charset="0"/>
              </a:rPr>
              <a:t> de restauración dos mosaicos</a:t>
            </a:r>
          </a:p>
          <a:p>
            <a:pPr algn="ctr">
              <a:lnSpc>
                <a:spcPct val="150000"/>
              </a:lnSpc>
            </a:pPr>
            <a:r>
              <a:rPr lang="es-ES" sz="3600" b="1" dirty="0" smtClean="0">
                <a:solidFill>
                  <a:schemeClr val="tx2"/>
                </a:solidFill>
                <a:latin typeface="Tempus Sans ITC" pitchFamily="82" charset="0"/>
              </a:rPr>
              <a:t>de </a:t>
            </a:r>
            <a:r>
              <a:rPr lang="es-ES" sz="3600" b="1" dirty="0" err="1" smtClean="0">
                <a:solidFill>
                  <a:schemeClr val="tx2"/>
                </a:solidFill>
                <a:latin typeface="Tempus Sans ITC" pitchFamily="82" charset="0"/>
              </a:rPr>
              <a:t>Batitales</a:t>
            </a:r>
            <a:endParaRPr lang="es-ES" sz="3600" b="1" dirty="0" smtClean="0">
              <a:solidFill>
                <a:schemeClr val="tx2"/>
              </a:solidFill>
              <a:latin typeface="Tempus Sans ITC" pitchFamily="82" charset="0"/>
            </a:endParaRPr>
          </a:p>
          <a:p>
            <a:pPr>
              <a:lnSpc>
                <a:spcPct val="150000"/>
              </a:lnSpc>
            </a:pPr>
            <a:endParaRPr lang="es-ES" sz="3600" b="1" dirty="0" smtClean="0">
              <a:solidFill>
                <a:schemeClr val="tx2"/>
              </a:solidFill>
              <a:latin typeface="Tempus Sans ITC" pitchFamily="82" charset="0"/>
            </a:endParaRPr>
          </a:p>
          <a:p>
            <a:pPr>
              <a:lnSpc>
                <a:spcPct val="150000"/>
              </a:lnSpc>
            </a:pPr>
            <a:r>
              <a:rPr lang="es-ES" sz="3600" b="1" dirty="0" smtClean="0">
                <a:solidFill>
                  <a:schemeClr val="tx2"/>
                </a:solidFill>
                <a:latin typeface="Tempus Sans ITC" pitchFamily="82" charset="0"/>
              </a:rPr>
              <a:t>	</a:t>
            </a:r>
            <a:r>
              <a:rPr lang="es-ES" sz="1400" b="1" dirty="0" smtClean="0">
                <a:latin typeface="Tempus Sans ITC" pitchFamily="82" charset="0"/>
              </a:rPr>
              <a:t>Datas do </a:t>
            </a:r>
            <a:r>
              <a:rPr lang="es-ES" sz="1400" b="1" dirty="0" err="1" smtClean="0">
                <a:latin typeface="Tempus Sans ITC" pitchFamily="82" charset="0"/>
              </a:rPr>
              <a:t>achado</a:t>
            </a:r>
            <a:r>
              <a:rPr lang="es-ES" sz="1400" b="1" dirty="0" smtClean="0">
                <a:latin typeface="Tempus Sans ITC" pitchFamily="82" charset="0"/>
              </a:rPr>
              <a:t>: 1842 , 1950 e 1998</a:t>
            </a:r>
          </a:p>
          <a:p>
            <a:pPr>
              <a:lnSpc>
                <a:spcPct val="150000"/>
              </a:lnSpc>
            </a:pPr>
            <a:r>
              <a:rPr lang="es-ES" sz="1400" b="1" dirty="0" smtClean="0">
                <a:latin typeface="Tempus Sans ITC" pitchFamily="82" charset="0"/>
              </a:rPr>
              <a:t>	Datas de ingreso no MPL</a:t>
            </a:r>
            <a:r>
              <a:rPr lang="es-ES" sz="1400" b="1" smtClean="0">
                <a:latin typeface="Tempus Sans ITC" pitchFamily="82" charset="0"/>
              </a:rPr>
              <a:t>: </a:t>
            </a:r>
            <a:r>
              <a:rPr lang="es-ES" sz="1400" b="1" smtClean="0">
                <a:latin typeface="Tempus Sans ITC" pitchFamily="82" charset="0"/>
              </a:rPr>
              <a:t>1933 </a:t>
            </a:r>
            <a:r>
              <a:rPr lang="es-ES" sz="1400" b="1" dirty="0" smtClean="0">
                <a:latin typeface="Tempus Sans ITC" pitchFamily="82" charset="0"/>
              </a:rPr>
              <a:t>e 1951</a:t>
            </a:r>
            <a:endParaRPr lang="es-ES" sz="1400" b="1" dirty="0">
              <a:latin typeface="Tempus Sans ITC" pitchFamily="82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Catalogacion6\compartido\Mosaicos_Batitales\Mosaicos_Batitales (11).JPG"/>
          <p:cNvPicPr>
            <a:picLocks noChangeAspect="1" noChangeArrowheads="1"/>
          </p:cNvPicPr>
          <p:nvPr/>
        </p:nvPicPr>
        <p:blipFill>
          <a:blip r:embed="rId3" cstate="print"/>
          <a:srcRect l="4962" r="29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611560" y="5445224"/>
            <a:ext cx="388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smtClean="0">
                <a:solidFill>
                  <a:schemeClr val="bg1"/>
                </a:solidFill>
                <a:latin typeface="Tempus Sans ITC" pitchFamily="82" charset="0"/>
              </a:rPr>
              <a:t>Exposición sala 9 do claustro alto</a:t>
            </a:r>
            <a:endParaRPr lang="es-ES" sz="1600" b="1">
              <a:solidFill>
                <a:schemeClr val="bg1"/>
              </a:solidFill>
              <a:latin typeface="Tempus Sans ITC" pitchFamily="82" charset="0"/>
            </a:endParaRPr>
          </a:p>
        </p:txBody>
      </p:sp>
    </p:spTree>
  </p:cSld>
  <p:clrMapOvr>
    <a:masterClrMapping/>
  </p:clrMapOvr>
  <p:transition spd="slow">
    <p:pull dir="ld"/>
    <p:sndAc>
      <p:stSnd>
        <p:snd r:embed="rId2" name="01 Pista 1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\\Catalogacion6\compartido\Mosaicos_Batitales\Mosaicos_Batitales (12).JPG"/>
          <p:cNvPicPr>
            <a:picLocks noChangeAspect="1" noChangeArrowheads="1"/>
          </p:cNvPicPr>
          <p:nvPr/>
        </p:nvPicPr>
        <p:blipFill>
          <a:blip r:embed="rId3" cstate="print"/>
          <a:srcRect l="8282"/>
          <a:stretch>
            <a:fillRect/>
          </a:stretch>
        </p:blipFill>
        <p:spPr bwMode="auto">
          <a:xfrm>
            <a:off x="0" y="0"/>
            <a:ext cx="9434982" cy="6858000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1043608" y="5877272"/>
            <a:ext cx="388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smtClean="0">
                <a:solidFill>
                  <a:schemeClr val="bg1"/>
                </a:solidFill>
                <a:latin typeface="Tempus Sans ITC" pitchFamily="82" charset="0"/>
              </a:rPr>
              <a:t>Montaxe de 1990</a:t>
            </a:r>
            <a:endParaRPr lang="es-ES" sz="1600" b="1">
              <a:solidFill>
                <a:schemeClr val="bg1"/>
              </a:solidFill>
              <a:latin typeface="Tempus Sans ITC" pitchFamily="82" charset="0"/>
            </a:endParaRPr>
          </a:p>
        </p:txBody>
      </p:sp>
    </p:spTree>
  </p:cSld>
  <p:clrMapOvr>
    <a:masterClrMapping/>
  </p:clrMapOvr>
  <p:transition spd="slow">
    <p:pull dir="ld"/>
    <p:sndAc>
      <p:stSnd>
        <p:snd r:embed="rId2" name="01 Pista 1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\\Catalogacion6\compartido\Mosaicos_Batitales\Mosaicos_Batitales (5).JPG"/>
          <p:cNvPicPr>
            <a:picLocks noChangeAspect="1" noChangeArrowheads="1"/>
          </p:cNvPicPr>
          <p:nvPr/>
        </p:nvPicPr>
        <p:blipFill>
          <a:blip r:embed="rId2" cstate="print"/>
          <a:srcRect l="4935"/>
          <a:stretch>
            <a:fillRect/>
          </a:stretch>
        </p:blipFill>
        <p:spPr bwMode="auto">
          <a:xfrm>
            <a:off x="-396552" y="0"/>
            <a:ext cx="9779295" cy="6858000"/>
          </a:xfrm>
          <a:prstGeom prst="rect">
            <a:avLst/>
          </a:prstGeom>
          <a:noFill/>
        </p:spPr>
      </p:pic>
      <p:pic>
        <p:nvPicPr>
          <p:cNvPr id="4101" name="Picture 5" descr="\\Catalogacion6\compartido\Mosaicos_Batitales\Mosaicos_Batitales (3)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788024" y="3789040"/>
            <a:ext cx="4104964" cy="2736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\\Catalogacion6\compartido\Mosaicos_Batitales\Mosaicos_Batitales (8).JPG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251520" y="404664"/>
            <a:ext cx="4248472" cy="2832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4 CuadroTexto"/>
          <p:cNvSpPr txBox="1"/>
          <p:nvPr/>
        </p:nvSpPr>
        <p:spPr>
          <a:xfrm>
            <a:off x="611560" y="5877272"/>
            <a:ext cx="388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smtClean="0">
                <a:solidFill>
                  <a:schemeClr val="bg1"/>
                </a:solidFill>
                <a:latin typeface="Tempus Sans ITC" pitchFamily="82" charset="0"/>
              </a:rPr>
              <a:t>Levantamento dos mosaicos</a:t>
            </a:r>
            <a:endParaRPr lang="es-ES" sz="1600" b="1">
              <a:solidFill>
                <a:schemeClr val="bg1"/>
              </a:solidFill>
              <a:latin typeface="Tempus Sans ITC" pitchFamily="82" charset="0"/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Catalogacion6\compartido\Mosaicos_Batitales\Mosaicos_Batitales (14).JPG"/>
          <p:cNvPicPr>
            <a:picLocks noChangeAspect="1" noChangeArrowheads="1"/>
          </p:cNvPicPr>
          <p:nvPr/>
        </p:nvPicPr>
        <p:blipFill>
          <a:blip r:embed="rId2" cstate="print"/>
          <a:srcRect l="5901" r="407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Catalogacion6\compartido\Mosaicos_Batitales\Mosaicos_Batitales (15).JPG"/>
          <p:cNvPicPr>
            <a:picLocks noChangeAspect="1" noChangeArrowheads="1"/>
          </p:cNvPicPr>
          <p:nvPr/>
        </p:nvPicPr>
        <p:blipFill>
          <a:blip r:embed="rId2" cstate="print"/>
          <a:srcRect r="9028"/>
          <a:stretch>
            <a:fillRect/>
          </a:stretch>
        </p:blipFill>
        <p:spPr bwMode="auto">
          <a:xfrm>
            <a:off x="-13943" y="0"/>
            <a:ext cx="915794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375</Words>
  <Application>Microsoft Office PowerPoint</Application>
  <PresentationFormat>Presentación en pantalla (4:3)</PresentationFormat>
  <Paragraphs>134</Paragraphs>
  <Slides>34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6" baseType="lpstr">
      <vt:lpstr>Tema de Office</vt:lpstr>
      <vt:lpstr>CorelDRAW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usuario</dc:creator>
  <cp:lastModifiedBy>usuario</cp:lastModifiedBy>
  <cp:revision>88</cp:revision>
  <dcterms:created xsi:type="dcterms:W3CDTF">2014-12-03T11:48:07Z</dcterms:created>
  <dcterms:modified xsi:type="dcterms:W3CDTF">2014-12-12T08:20:10Z</dcterms:modified>
</cp:coreProperties>
</file>